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74" r:id="rId3"/>
    <p:sldId id="309" r:id="rId4"/>
    <p:sldId id="310" r:id="rId5"/>
    <p:sldId id="311" r:id="rId6"/>
    <p:sldId id="312" r:id="rId7"/>
    <p:sldId id="315" r:id="rId8"/>
    <p:sldId id="313" r:id="rId9"/>
    <p:sldId id="314" r:id="rId10"/>
    <p:sldId id="273"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080"/>
    <a:srgbClr val="FFC000"/>
    <a:srgbClr val="FFEE9E"/>
    <a:srgbClr val="B2EDE9"/>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92" autoAdjust="0"/>
    <p:restoredTop sz="81236"/>
  </p:normalViewPr>
  <p:slideViewPr>
    <p:cSldViewPr snapToGrid="0" showGuides="1">
      <p:cViewPr varScale="1">
        <p:scale>
          <a:sx n="122" d="100"/>
          <a:sy n="122" d="100"/>
        </p:scale>
        <p:origin x="3232" y="192"/>
      </p:cViewPr>
      <p:guideLst>
        <p:guide orient="horz" pos="3936"/>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7/4/23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2AC6CC-40A4-45F7-88E6-7FC0B927D303}" type="slidenum">
              <a:rPr lang="en-US" smtClean="0"/>
              <a:t>2</a:t>
            </a:fld>
            <a:endParaRPr lang="en-US"/>
          </a:p>
        </p:txBody>
      </p:sp>
    </p:spTree>
    <p:extLst>
      <p:ext uri="{BB962C8B-B14F-4D97-AF65-F5344CB8AC3E}">
        <p14:creationId xmlns:p14="http://schemas.microsoft.com/office/powerpoint/2010/main" val="149364798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18.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8.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32.svg"/><Relationship Id="rId4"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806512" y="1951757"/>
            <a:ext cx="2776634" cy="3416320"/>
          </a:xfrm>
          <a:prstGeom prst="rect">
            <a:avLst/>
          </a:prstGeom>
          <a:noFill/>
          <a:scene3d>
            <a:camera prst="orthographicFront">
              <a:rot lat="20651912" lon="861116" rev="7765"/>
            </a:camera>
            <a:lightRig rig="threePt" dir="t"/>
          </a:scene3d>
        </p:spPr>
        <p:txBody>
          <a:bodyPr wrap="square">
            <a:spAutoFit/>
          </a:bodyPr>
          <a:lstStyle/>
          <a:p>
            <a:pPr algn="ct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04</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878293" y="4152683"/>
            <a:ext cx="4223846" cy="646331"/>
          </a:xfrm>
          <a:prstGeom prst="rect">
            <a:avLst/>
          </a:prstGeom>
          <a:noFill/>
          <a:scene3d>
            <a:camera prst="orthographicFront">
              <a:rot lat="20651912" lon="861116" rev="7765"/>
            </a:camera>
            <a:lightRig rig="threePt" dir="t"/>
          </a:scene3d>
        </p:spPr>
        <p:txBody>
          <a:bodyPr wrap="square">
            <a:prstTxWarp prst="textArchUp">
              <a:avLst/>
            </a:prstTxWarp>
            <a:spAutoFit/>
          </a:bodyPr>
          <a:lstStyle/>
          <a:p>
            <a:pPr algn="ctr"/>
            <a:r>
              <a:rPr lang="en-PH" sz="3600" b="0" i="0" spc="1500" baseline="0" dirty="0">
                <a:ln>
                  <a:noFill/>
                </a:ln>
                <a:solidFill>
                  <a:srgbClr val="FFC000"/>
                </a:solidFill>
                <a:effectLst/>
                <a:highlight>
                  <a:srgbClr val="000080"/>
                </a:highlight>
                <a:latin typeface="Bahnschrift SemiCondensed" panose="020B0502040204020203" pitchFamily="34" charset="0"/>
                <a:ea typeface="Verdana" panose="020B0604030504040204" pitchFamily="34" charset="0"/>
                <a:cs typeface="Helvetica" panose="020B0604020202020204" pitchFamily="34" charset="0"/>
              </a:rPr>
              <a:t>FOR </a:t>
            </a:r>
            <a:r>
              <a:rPr lang="en-PH" sz="3600" b="1" i="0" spc="1500" baseline="0" dirty="0">
                <a:ln>
                  <a:noFill/>
                </a:ln>
                <a:solidFill>
                  <a:srgbClr val="FFC000"/>
                </a:solidFill>
                <a:effectLst/>
                <a:highlight>
                  <a:srgbClr val="000080"/>
                </a:highlight>
                <a:latin typeface="Bahnschrift SemiCondensed" panose="020B0502040204020203" pitchFamily="34" charset="0"/>
                <a:ea typeface="Verdana" panose="020B0604030504040204" pitchFamily="34" charset="0"/>
                <a:cs typeface="Helvetica" panose="020B0604020202020204" pitchFamily="34" charset="0"/>
              </a:rPr>
              <a:t>IMAGES</a:t>
            </a:r>
            <a:endParaRPr lang="en-PH" sz="3600" b="0" i="0" spc="1500" baseline="0" dirty="0">
              <a:ln>
                <a:noFill/>
              </a:ln>
              <a:solidFill>
                <a:srgbClr val="FFC000"/>
              </a:solidFill>
              <a:effectLst/>
              <a:highlight>
                <a:srgbClr val="000080"/>
              </a:highlight>
              <a:latin typeface="Bahnschrift SemiCondensed" panose="020B0502040204020203" pitchFamily="34" charset="0"/>
              <a:ea typeface="Verdana" panose="020B0604030504040204" pitchFamily="34" charset="0"/>
              <a:cs typeface="Helvetica" panose="020B0604020202020204" pitchFamily="34" charset="0"/>
            </a:endParaRP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
        <p:nvSpPr>
          <p:cNvPr id="3" name="TextBox 2">
            <a:extLst>
              <a:ext uri="{FF2B5EF4-FFF2-40B4-BE49-F238E27FC236}">
                <a16:creationId xmlns:a16="http://schemas.microsoft.com/office/drawing/2014/main" id="{F3BF1E3A-E80B-1EDD-970A-344BC982D974}"/>
              </a:ext>
            </a:extLst>
          </p:cNvPr>
          <p:cNvSpPr txBox="1"/>
          <p:nvPr userDrawn="1"/>
        </p:nvSpPr>
        <p:spPr>
          <a:xfrm>
            <a:off x="3673263" y="2983333"/>
            <a:ext cx="4572000" cy="1015663"/>
          </a:xfrm>
          <a:prstGeom prst="rect">
            <a:avLst/>
          </a:prstGeom>
          <a:noFill/>
          <a:scene3d>
            <a:camera prst="orthographicFront">
              <a:rot lat="20651912" lon="861116" rev="7765"/>
            </a:camera>
            <a:lightRig rig="threePt" dir="t"/>
          </a:scene3d>
        </p:spPr>
        <p:txBody>
          <a:bodyPr wrap="square">
            <a:prstTxWarp prst="textDeflate">
              <a:avLst>
                <a:gd name="adj" fmla="val 19989"/>
              </a:avLst>
            </a:prstTxWarp>
            <a:spAutoFit/>
          </a:bodyPr>
          <a:lstStyle/>
          <a:p>
            <a:pPr algn="ctr"/>
            <a:r>
              <a:rPr lang="en-PH" sz="6000" b="0" i="0" spc="0" baseline="0" dirty="0">
                <a:ln>
                  <a:noFill/>
                </a:ln>
                <a:solidFill>
                  <a:srgbClr val="0E0080"/>
                </a:solidFill>
                <a:effectLst/>
                <a:latin typeface="Bahnschrift SemiCondensed" panose="020B0502040204020203" pitchFamily="34" charset="0"/>
                <a:ea typeface="Verdana" panose="020B0604030504040204" pitchFamily="34" charset="0"/>
                <a:cs typeface="Helvetica" panose="020B0604020202020204" pitchFamily="34" charset="0"/>
              </a:rPr>
              <a:t>SENSING</a:t>
            </a:r>
          </a:p>
        </p:txBody>
      </p:sp>
      <p:sp>
        <p:nvSpPr>
          <p:cNvPr id="4" name="TextBox 3">
            <a:extLst>
              <a:ext uri="{FF2B5EF4-FFF2-40B4-BE49-F238E27FC236}">
                <a16:creationId xmlns:a16="http://schemas.microsoft.com/office/drawing/2014/main" id="{8C6453A4-924F-77BD-783C-7D4843B00FAC}"/>
              </a:ext>
            </a:extLst>
          </p:cNvPr>
          <p:cNvSpPr txBox="1"/>
          <p:nvPr userDrawn="1"/>
        </p:nvSpPr>
        <p:spPr>
          <a:xfrm>
            <a:off x="3688997" y="2338352"/>
            <a:ext cx="4572000" cy="894880"/>
          </a:xfrm>
          <a:prstGeom prst="rect">
            <a:avLst/>
          </a:prstGeom>
          <a:noFill/>
          <a:scene3d>
            <a:camera prst="orthographicFront">
              <a:rot lat="20651912" lon="861116" rev="7765"/>
            </a:camera>
            <a:lightRig rig="threePt" dir="t"/>
          </a:scene3d>
        </p:spPr>
        <p:txBody>
          <a:bodyPr wrap="square">
            <a:prstTxWarp prst="textDeflateInflate">
              <a:avLst>
                <a:gd name="adj" fmla="val 95000"/>
              </a:avLst>
            </a:prstTxWarp>
            <a:spAutoFit/>
          </a:bodyPr>
          <a:lstStyle/>
          <a:p>
            <a:pPr algn="ctr"/>
            <a:r>
              <a:rPr lang="en-PH" sz="4000" b="0" i="0" spc="-150" baseline="0" dirty="0">
                <a:ln>
                  <a:noFill/>
                </a:ln>
                <a:solidFill>
                  <a:srgbClr val="FFC000"/>
                </a:solidFill>
                <a:effectLst/>
                <a:highlight>
                  <a:srgbClr val="000080"/>
                </a:highlight>
                <a:latin typeface="Bahnschrift SemiCondensed" panose="020B0502040204020203" pitchFamily="34" charset="0"/>
                <a:ea typeface="Verdana" panose="020B0604030504040204" pitchFamily="34" charset="0"/>
                <a:cs typeface="Helvetica" panose="020B0604020202020204" pitchFamily="34" charset="0"/>
              </a:rPr>
              <a:t>COMPRESSIVE</a:t>
            </a:r>
          </a:p>
        </p:txBody>
      </p:sp>
      <p:pic>
        <p:nvPicPr>
          <p:cNvPr id="8" name="Graphic 7" descr="Aperture with solid fill">
            <a:extLst>
              <a:ext uri="{FF2B5EF4-FFF2-40B4-BE49-F238E27FC236}">
                <a16:creationId xmlns:a16="http://schemas.microsoft.com/office/drawing/2014/main" id="{527A72FF-6C86-9735-4647-AF9F5036F00E}"/>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33215" y="1272578"/>
            <a:ext cx="1256892" cy="1256892"/>
          </a:xfrm>
          <a:prstGeom prst="rect">
            <a:avLst/>
          </a:prstGeom>
        </p:spPr>
      </p:pic>
      <p:pic>
        <p:nvPicPr>
          <p:cNvPr id="9" name="Graphic 8" descr="Aperture with solid fill">
            <a:extLst>
              <a:ext uri="{FF2B5EF4-FFF2-40B4-BE49-F238E27FC236}">
                <a16:creationId xmlns:a16="http://schemas.microsoft.com/office/drawing/2014/main" id="{D2C60B6D-DB0C-10C4-4EB6-BE50B117A169}"/>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18158" y="1175093"/>
            <a:ext cx="1256892" cy="1256892"/>
          </a:xfrm>
          <a:prstGeom prst="rect">
            <a:avLst/>
          </a:prstGeom>
        </p:spPr>
      </p:pic>
      <p:pic>
        <p:nvPicPr>
          <p:cNvPr id="13" name="Graphic 12" descr="Video camera outline">
            <a:extLst>
              <a:ext uri="{FF2B5EF4-FFF2-40B4-BE49-F238E27FC236}">
                <a16:creationId xmlns:a16="http://schemas.microsoft.com/office/drawing/2014/main" id="{5610588F-409F-9B09-5026-D0327BDB6326}"/>
              </a:ext>
            </a:extLst>
          </p:cNvPr>
          <p:cNvPicPr>
            <a:picLocks noChangeAspect="1"/>
          </p:cNvPicPr>
          <p:nvPr userDrawn="1"/>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69700" t="45571"/>
          <a:stretch/>
        </p:blipFill>
        <p:spPr>
          <a:xfrm>
            <a:off x="8276731" y="2756439"/>
            <a:ext cx="951352" cy="1708974"/>
          </a:xfrm>
          <a:prstGeom prst="rect">
            <a:avLst/>
          </a:prstGeom>
        </p:spPr>
      </p:pic>
      <p:pic>
        <p:nvPicPr>
          <p:cNvPr id="14" name="Graphic 13" descr="Video camera outline">
            <a:extLst>
              <a:ext uri="{FF2B5EF4-FFF2-40B4-BE49-F238E27FC236}">
                <a16:creationId xmlns:a16="http://schemas.microsoft.com/office/drawing/2014/main" id="{51C11FB6-32E0-A26D-6027-5CD803536857}"/>
              </a:ext>
            </a:extLst>
          </p:cNvPr>
          <p:cNvPicPr>
            <a:picLocks noChangeAspect="1"/>
          </p:cNvPicPr>
          <p:nvPr userDrawn="1"/>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13126" t="46586" r="82826" b="-1015"/>
          <a:stretch/>
        </p:blipFill>
        <p:spPr>
          <a:xfrm>
            <a:off x="2719856" y="2387167"/>
            <a:ext cx="951352" cy="1708974"/>
          </a:xfrm>
          <a:prstGeom prst="rect">
            <a:avLst/>
          </a:prstGeom>
        </p:spPr>
      </p:pic>
      <p:pic>
        <p:nvPicPr>
          <p:cNvPr id="18" name="Graphic 17" descr="Acquisition with solid fill">
            <a:extLst>
              <a:ext uri="{FF2B5EF4-FFF2-40B4-BE49-F238E27FC236}">
                <a16:creationId xmlns:a16="http://schemas.microsoft.com/office/drawing/2014/main" id="{613136EC-6987-252A-21A3-718D5737B6F4}"/>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9093736">
            <a:off x="3793431" y="4094489"/>
            <a:ext cx="2477391" cy="2477391"/>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966635"/>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4763687"/>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5532839"/>
            <a:ext cx="8058152" cy="732198"/>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4517426"/>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365128"/>
            <a:ext cx="7886700" cy="5811836"/>
          </a:xfrm>
        </p:spPr>
        <p:txBody>
          <a:bodyPr/>
          <a:lstStyle>
            <a:lvl1pPr>
              <a:defRPr spc="0">
                <a:latin typeface="Bahnschrift SemiLight" panose="020B0502040204020203" pitchFamily="34" charset="0"/>
              </a:defRPr>
            </a:lvl1pPr>
            <a:lvl2pPr>
              <a:defRPr spc="0">
                <a:latin typeface="Bahnschrift SemiLight" panose="020B0502040204020203" pitchFamily="34" charset="0"/>
              </a:defRPr>
            </a:lvl2pPr>
            <a:lvl3pPr>
              <a:defRPr spc="0">
                <a:latin typeface="Bahnschrift SemiLight" panose="020B0502040204020203" pitchFamily="34" charset="0"/>
              </a:defRPr>
            </a:lvl3pPr>
            <a:lvl4pPr>
              <a:defRPr spc="0">
                <a:latin typeface="Bahnschrift SemiLight" panose="020B0502040204020203" pitchFamily="34" charset="0"/>
              </a:defRPr>
            </a:lvl4pPr>
            <a:lvl5pPr>
              <a:defRPr spc="0">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204895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74"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C000"/>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800" b="0" i="0" kern="1200" spc="100" baseline="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400" b="0" i="0" kern="1200" spc="100" baseline="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2000" b="0" i="0" kern="1200" spc="100" baseline="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0"/>
        </a:spcBef>
        <a:spcAft>
          <a:spcPts val="0"/>
        </a:spcAft>
        <a:buClr>
          <a:srgbClr val="FFC000"/>
        </a:buClr>
        <a:buFont typeface="Wingdings" panose="05000000000000000000" pitchFamily="2" charset="2"/>
        <a:buChar char="§"/>
        <a:defRPr sz="1800" b="0" i="0" kern="1200" spc="100" baseline="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reneprincipejr/Physics-305/tree/main/Activity%204%20-%20Compressive%20Sensing%20for%20Image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I put off this activity because I honestly thought this is difficult and overwhelming, however, I reused 90% of the code that I used in implementing compressive sensing for audio signals. The process is the same, it’s just that flattening and recompiling the image was carried out, and SSIM measure was used to evaluate the reconstruction quality. Overall, this report showed a sufficient set of results and straightforward implementation and discussion of Random Sampling Compressive Sensing (RS-CS) for images aka 2D signals. It was really interesting and same sentiment as before; I genuinely wish I did this way back so that I could’ve explored it extensively. Regardless,  I have shown a large-scale analysis on increasing image sizes and fine increase in sampling rate to generalize the RS-CS performance.</a:t>
            </a:r>
            <a:br>
              <a:rPr lang="en-US" sz="1600" dirty="0"/>
            </a:br>
            <a:r>
              <a:rPr lang="en-US" sz="1600" dirty="0"/>
              <a:t>With that said, I’d give myself a score of </a:t>
            </a:r>
            <a:r>
              <a:rPr lang="en-US" sz="2400" dirty="0">
                <a:highlight>
                  <a:srgbClr val="FFEE9E"/>
                </a:highlight>
                <a:latin typeface="Bahnschrift SemiBold" panose="020B0502040204020203" pitchFamily="34" charset="0"/>
              </a:rPr>
              <a:t>100/100.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10</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a:xfrm>
            <a:off x="628648" y="5532839"/>
            <a:ext cx="8515351" cy="732198"/>
          </a:xfrm>
        </p:spPr>
        <p:txBody>
          <a:bodyPr/>
          <a:lstStyle/>
          <a:p>
            <a:pPr>
              <a:lnSpc>
                <a:spcPct val="100000"/>
              </a:lnSpc>
            </a:pPr>
            <a:r>
              <a:rPr lang="en-US" dirty="0"/>
              <a:t>[1] M. Soriano, Physics 305 – Compressive Sensing of Images, (2023).</a:t>
            </a:r>
          </a:p>
          <a:p>
            <a:pPr marL="98583" marR="0" lvl="0" indent="0" algn="l" defTabSz="914400" rtl="0" eaLnBrk="1" fontAlgn="auto" latinLnBrk="0" hangingPunct="1">
              <a:lnSpc>
                <a:spcPct val="100000"/>
              </a:lnSpc>
              <a:spcBef>
                <a:spcPts val="0"/>
              </a:spcBef>
              <a:spcAft>
                <a:spcPts val="0"/>
              </a:spcAft>
              <a:buClr>
                <a:srgbClr val="FFC000"/>
              </a:buClr>
              <a:buSzPct val="100000"/>
              <a:buFont typeface="Wingdings" panose="05000000000000000000" pitchFamily="2" charset="2"/>
              <a:buNone/>
              <a:tabLst/>
              <a:defRPr/>
            </a:pPr>
            <a:r>
              <a:rPr kumimoji="0" lang="en-PH" sz="1400" b="1" i="0" u="none" strike="noStrike" kern="1200" cap="none" spc="600" normalizeH="0" baseline="0" noProof="0" dirty="0">
                <a:ln>
                  <a:noFill/>
                </a:ln>
                <a:solidFill>
                  <a:prstClr val="white"/>
                </a:solidFill>
                <a:effectLst/>
                <a:highlight>
                  <a:srgbClr val="800000"/>
                </a:highlight>
                <a:uLnTx/>
                <a:uFillTx/>
                <a:latin typeface="Bahnschrift" panose="020B0502040204020203" pitchFamily="34" charset="0"/>
                <a:ea typeface="Verdana" panose="020B0604030504040204" pitchFamily="34" charset="0"/>
              </a:rPr>
              <a:t> SOURCE CODE</a:t>
            </a:r>
          </a:p>
          <a:p>
            <a:pPr marL="98583" indent="0">
              <a:lnSpc>
                <a:spcPct val="100000"/>
              </a:lnSpc>
              <a:buNone/>
            </a:pPr>
            <a:r>
              <a:rPr lang="en-US" sz="1100" dirty="0">
                <a:hlinkClick r:id="rId2"/>
              </a:rPr>
              <a:t>https://github.com/reneprincipejr/Physics-305/tree/main/Activity%204%20-%20Compressive%20Sensing%20for%20Images</a:t>
            </a:r>
            <a:r>
              <a:rPr lang="en-US" sz="1100" dirty="0"/>
              <a:t> </a:t>
            </a:r>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normAutofit lnSpcReduction="10000"/>
              </a:bodyPr>
              <a:lstStyle/>
              <a:p>
                <a:pPr marL="0" indent="0">
                  <a:buNone/>
                </a:pPr>
                <a:r>
                  <a:rPr lang="en-US" sz="2000" dirty="0"/>
                  <a:t>Images are 2D signals, and recall that a signal </a:t>
                </a:r>
                <a14:m>
                  <m:oMath xmlns:m="http://schemas.openxmlformats.org/officeDocument/2006/math">
                    <m:r>
                      <a:rPr lang="en-US" sz="2000" b="1" i="1">
                        <a:latin typeface="Cambria Math" panose="02040503050406030204" pitchFamily="18" charset="0"/>
                      </a:rPr>
                      <m:t>𝒙</m:t>
                    </m:r>
                  </m:oMath>
                </a14:m>
                <a:r>
                  <a:rPr lang="en-PH" sz="2000" dirty="0">
                    <a:effectLst/>
                  </a:rPr>
                  <a:t> </a:t>
                </a:r>
                <a:r>
                  <a:rPr lang="en-US" sz="2000" dirty="0"/>
                  <a:t>can be represented by a sparse vector </a:t>
                </a:r>
                <a:r>
                  <a:rPr lang="en-US" sz="2000" b="1" dirty="0"/>
                  <a:t>s</a:t>
                </a:r>
                <a:r>
                  <a:rPr lang="en-US" sz="2000" dirty="0"/>
                  <a:t> and a basis transformation </a:t>
                </a:r>
                <a14:m>
                  <m:oMath xmlns:m="http://schemas.openxmlformats.org/officeDocument/2006/math">
                    <m:r>
                      <a:rPr lang="en-US" sz="2000" b="1" i="1" smtClean="0">
                        <a:effectLst/>
                        <a:latin typeface="Cambria Math" panose="02040503050406030204" pitchFamily="18" charset="0"/>
                        <a:ea typeface="Calibri" panose="020F0502020204030204" pitchFamily="34" charset="0"/>
                        <a:cs typeface="Times New Roman" panose="02020603050405020304" pitchFamily="18" charset="0"/>
                      </a:rPr>
                      <m:t>𝚿</m:t>
                    </m:r>
                  </m:oMath>
                </a14:m>
                <a:r>
                  <a:rPr lang="en-PH" sz="2000" dirty="0">
                    <a:effectLst/>
                  </a:rPr>
                  <a:t> </a:t>
                </a:r>
                <a:r>
                  <a:rPr lang="en-US" sz="2000" dirty="0"/>
                  <a:t>:</a:t>
                </a:r>
                <a:br>
                  <a:rPr lang="en-US" sz="2000" dirty="0"/>
                </a:b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𝒙</m:t>
                      </m:r>
                      <m:r>
                        <a:rPr lang="en-US" sz="2000" b="1" i="1">
                          <a:latin typeface="Cambria Math" panose="02040503050406030204" pitchFamily="18" charset="0"/>
                        </a:rPr>
                        <m:t> = </m:t>
                      </m:r>
                      <m:r>
                        <a:rPr lang="en-US" sz="2000" b="1" i="1">
                          <a:latin typeface="Cambria Math" panose="02040503050406030204" pitchFamily="18" charset="0"/>
                        </a:rPr>
                        <m:t>𝚿</m:t>
                      </m:r>
                      <m:r>
                        <a:rPr lang="en-US" sz="2000" b="1" i="1">
                          <a:latin typeface="Cambria Math" panose="02040503050406030204" pitchFamily="18" charset="0"/>
                        </a:rPr>
                        <m:t> </m:t>
                      </m:r>
                      <m:r>
                        <a:rPr lang="en-US" sz="2000" b="1" i="1" smtClean="0">
                          <a:latin typeface="Cambria Math" panose="02040503050406030204" pitchFamily="18" charset="0"/>
                        </a:rPr>
                        <m:t>𝒔</m:t>
                      </m:r>
                      <m:r>
                        <a:rPr lang="en-US" sz="2000" b="1" i="0" smtClean="0">
                          <a:latin typeface="Cambria Math" panose="02040503050406030204" pitchFamily="18" charset="0"/>
                        </a:rPr>
                        <m:t>.</m:t>
                      </m:r>
                    </m:oMath>
                  </m:oMathPara>
                </a14:m>
                <a:endParaRPr lang="en-PH" sz="2000" dirty="0"/>
              </a:p>
              <a:p>
                <a:pPr marL="0" indent="0">
                  <a:buNone/>
                  <a:tabLst>
                    <a:tab pos="446088" algn="l"/>
                  </a:tabLst>
                </a:pPr>
                <a:r>
                  <a:rPr lang="en-US" sz="2000" dirty="0"/>
                  <a:t>	In this activity, we performed random sampling compressive sensing (RS-CS) on image blocks. Measurement matrix </a:t>
                </a:r>
                <a14:m>
                  <m:oMath xmlns:m="http://schemas.openxmlformats.org/officeDocument/2006/math">
                    <m:r>
                      <a:rPr lang="en-US" sz="2000" b="1" i="1" smtClean="0">
                        <a:latin typeface="Cambria Math" panose="02040503050406030204" pitchFamily="18" charset="0"/>
                      </a:rPr>
                      <m:t>𝑪</m:t>
                    </m:r>
                  </m:oMath>
                </a14:m>
                <a:r>
                  <a:rPr lang="en-US" sz="2000" dirty="0"/>
                  <a:t> is then again obtained by taking random measurements </a:t>
                </a:r>
                <a14:m>
                  <m:oMath xmlns:m="http://schemas.openxmlformats.org/officeDocument/2006/math">
                    <m:r>
                      <a:rPr lang="en-US" sz="2000" b="1" i="1" smtClean="0">
                        <a:latin typeface="Cambria Math" panose="02040503050406030204" pitchFamily="18" charset="0"/>
                      </a:rPr>
                      <m:t>𝒚</m:t>
                    </m:r>
                  </m:oMath>
                </a14:m>
                <a:r>
                  <a:rPr lang="en-US" sz="2000" b="1" i="1" dirty="0">
                    <a:latin typeface="Cambria Math" panose="02040503050406030204" pitchFamily="18" charset="0"/>
                  </a:rPr>
                  <a:t>, </a:t>
                </a:r>
                <a:r>
                  <a:rPr lang="en-US" sz="2000" dirty="0"/>
                  <a:t>that is </a:t>
                </a:r>
                <a:endParaRPr lang="en-US" sz="2000" b="1" i="1" dirty="0">
                  <a:latin typeface="Cambria Math" panose="02040503050406030204" pitchFamily="18" charset="0"/>
                </a:endParaRPr>
              </a:p>
              <a:p>
                <a:pPr marL="0" indent="0" algn="ctr">
                  <a:lnSpc>
                    <a:spcPct val="150000"/>
                  </a:lnSpc>
                  <a:buNone/>
                  <a:tabLst>
                    <a:tab pos="446088" algn="l"/>
                  </a:tabLst>
                </a:pPr>
                <a14:m>
                  <m:oMath xmlns:m="http://schemas.openxmlformats.org/officeDocument/2006/math">
                    <m:r>
                      <a:rPr lang="en-US" sz="2000" b="1" i="1">
                        <a:latin typeface="Cambria Math" panose="02040503050406030204" pitchFamily="18" charset="0"/>
                      </a:rPr>
                      <m:t>𝒚</m:t>
                    </m:r>
                    <m:r>
                      <a:rPr lang="en-US" sz="2000" b="1" i="1">
                        <a:latin typeface="Cambria Math" panose="02040503050406030204" pitchFamily="18" charset="0"/>
                      </a:rPr>
                      <m:t>=</m:t>
                    </m:r>
                    <m:r>
                      <a:rPr lang="en-US" sz="2000" b="1" i="1">
                        <a:latin typeface="Cambria Math" panose="02040503050406030204" pitchFamily="18" charset="0"/>
                      </a:rPr>
                      <m:t>𝑪𝒙</m:t>
                    </m:r>
                    <m:r>
                      <a:rPr lang="en-US" sz="2000" b="1" i="1" smtClean="0">
                        <a:latin typeface="Cambria Math" panose="02040503050406030204" pitchFamily="18" charset="0"/>
                      </a:rPr>
                      <m:t>=</m:t>
                    </m:r>
                    <m:r>
                      <a:rPr lang="en-US" sz="2000" b="1" i="1" smtClean="0">
                        <a:latin typeface="Cambria Math" panose="02040503050406030204" pitchFamily="18" charset="0"/>
                      </a:rPr>
                      <m:t>𝑪</m:t>
                    </m:r>
                    <m:r>
                      <a:rPr lang="en-US" sz="2000" b="1">
                        <a:latin typeface="Cambria Math" panose="02040503050406030204" pitchFamily="18" charset="0"/>
                      </a:rPr>
                      <m:t>𝚿</m:t>
                    </m:r>
                    <m:r>
                      <a:rPr lang="en-US" sz="2000" b="1" i="1">
                        <a:latin typeface="Cambria Math" panose="02040503050406030204" pitchFamily="18" charset="0"/>
                      </a:rPr>
                      <m:t>𝒔</m:t>
                    </m:r>
                  </m:oMath>
                </a14:m>
                <a:r>
                  <a:rPr lang="en-US" sz="2000" b="1" dirty="0"/>
                  <a:t>.</a:t>
                </a:r>
              </a:p>
              <a:p>
                <a:pPr marL="0" indent="0">
                  <a:buNone/>
                  <a:tabLst>
                    <a:tab pos="446088" algn="l"/>
                  </a:tabLst>
                </a:pPr>
                <a:r>
                  <a:rPr lang="en-US" sz="2000" b="1" dirty="0"/>
                  <a:t>	</a:t>
                </a:r>
                <a:r>
                  <a:rPr lang="en-US" sz="2000" dirty="0"/>
                  <a:t>The sparse vector can be solved through minimization and here we used Lasso optimization algorithm. Using DCT as a known basis </a:t>
                </a:r>
                <a14:m>
                  <m:oMath xmlns:m="http://schemas.openxmlformats.org/officeDocument/2006/math">
                    <m:r>
                      <a:rPr lang="en-US" sz="2000" b="1" i="1">
                        <a:latin typeface="Cambria Math" panose="02040503050406030204" pitchFamily="18" charset="0"/>
                      </a:rPr>
                      <m:t>𝚿</m:t>
                    </m:r>
                  </m:oMath>
                </a14:m>
                <a:r>
                  <a:rPr lang="en-US" sz="2000" dirty="0"/>
                  <a:t> , the original image signal </a:t>
                </a:r>
                <a14:m>
                  <m:oMath xmlns:m="http://schemas.openxmlformats.org/officeDocument/2006/math">
                    <m:r>
                      <a:rPr lang="en-US" sz="2000" b="1" i="1">
                        <a:latin typeface="Cambria Math" panose="02040503050406030204" pitchFamily="18" charset="0"/>
                      </a:rPr>
                      <m:t>𝒙</m:t>
                    </m:r>
                  </m:oMath>
                </a14:m>
                <a:r>
                  <a:rPr lang="en-US" sz="2000" dirty="0"/>
                  <a:t> can be recovered. </a:t>
                </a:r>
              </a:p>
              <a:p>
                <a:pPr marL="0" indent="0">
                  <a:buNone/>
                  <a:tabLst>
                    <a:tab pos="446088" algn="l"/>
                  </a:tabLst>
                </a:pPr>
                <a:r>
                  <a:rPr lang="en-US" sz="2000" dirty="0"/>
                  <a:t>	</a:t>
                </a:r>
              </a:p>
              <a:p>
                <a:pPr marL="0" indent="0">
                  <a:buNone/>
                  <a:tabLst>
                    <a:tab pos="446088" algn="l"/>
                  </a:tabLst>
                </a:pPr>
                <a:r>
                  <a:rPr lang="en-US" sz="2000" dirty="0"/>
                  <a:t>	The reconstruction was automated in Python such that effects of increasing sampling rate and varying input image sizes are returned. RD-CS was done on individual 8x8 non-overlapping blocks, before they are reassembled to represent the recovered image.  Finally, the accuracy was measured using the Structure Similarity Index (SSIM).</a:t>
                </a:r>
              </a:p>
            </p:txBody>
          </p:sp>
        </mc:Choice>
        <mc:Fallback xmlns="">
          <p:sp>
            <p:nvSpPr>
              <p:cNvPr id="4" name="Content Placeholder 3">
                <a:extLst>
                  <a:ext uri="{FF2B5EF4-FFF2-40B4-BE49-F238E27FC236}">
                    <a16:creationId xmlns:a16="http://schemas.microsoft.com/office/drawing/2014/main" id="{4D27BEF5-D2DE-7159-FF3F-BC4393F7158A}"/>
                  </a:ext>
                </a:extLst>
              </p:cNvPr>
              <p:cNvSpPr>
                <a:spLocks noGrp="1" noRot="1" noChangeAspect="1" noMove="1" noResize="1" noEditPoints="1" noAdjustHandles="1" noChangeArrowheads="1" noChangeShapeType="1" noTextEdit="1"/>
              </p:cNvSpPr>
              <p:nvPr>
                <p:ph idx="1"/>
              </p:nvPr>
            </p:nvSpPr>
            <p:spPr>
              <a:blipFill>
                <a:blip r:embed="rId3"/>
                <a:stretch>
                  <a:fillRect l="-804" t="-1256" r="-112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2</a:t>
            </a:fld>
            <a:endParaRPr lang="en-US"/>
          </a:p>
        </p:txBody>
      </p:sp>
    </p:spTree>
    <p:extLst>
      <p:ext uri="{BB962C8B-B14F-4D97-AF65-F5344CB8AC3E}">
        <p14:creationId xmlns:p14="http://schemas.microsoft.com/office/powerpoint/2010/main" val="400562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2698BFB-5312-A084-18FB-A5AACF0BF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01785"/>
            <a:ext cx="4572000" cy="457517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AF77B96-6412-3B47-9066-A3F5EB89E38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3E767B05-18C1-472F-6319-880B2125E7AA}"/>
              </a:ext>
            </a:extLst>
          </p:cNvPr>
          <p:cNvSpPr>
            <a:spLocks noGrp="1"/>
          </p:cNvSpPr>
          <p:nvPr>
            <p:ph type="title"/>
          </p:nvPr>
        </p:nvSpPr>
        <p:spPr/>
        <p:txBody>
          <a:bodyPr/>
          <a:lstStyle/>
          <a:p>
            <a:r>
              <a:rPr lang="en-US" dirty="0"/>
              <a:t>Overview: Block RS-CS</a:t>
            </a:r>
          </a:p>
        </p:txBody>
      </p:sp>
      <p:sp>
        <p:nvSpPr>
          <p:cNvPr id="5" name="Slide Number Placeholder 4">
            <a:extLst>
              <a:ext uri="{FF2B5EF4-FFF2-40B4-BE49-F238E27FC236}">
                <a16:creationId xmlns:a16="http://schemas.microsoft.com/office/drawing/2014/main" id="{D0875292-9E4E-D3D2-85EB-8A805B794636}"/>
              </a:ext>
            </a:extLst>
          </p:cNvPr>
          <p:cNvSpPr>
            <a:spLocks noGrp="1"/>
          </p:cNvSpPr>
          <p:nvPr>
            <p:ph type="sldNum" sz="quarter" idx="12"/>
          </p:nvPr>
        </p:nvSpPr>
        <p:spPr/>
        <p:txBody>
          <a:bodyPr/>
          <a:lstStyle/>
          <a:p>
            <a:fld id="{8262CFD8-7A98-47E6-A2CC-B17DDA24BA0E}" type="slidenum">
              <a:rPr lang="en-US" smtClean="0"/>
              <a:t>3</a:t>
            </a:fld>
            <a:endParaRPr lang="en-US"/>
          </a:p>
        </p:txBody>
      </p:sp>
      <p:cxnSp>
        <p:nvCxnSpPr>
          <p:cNvPr id="8" name="Straight Connector 7">
            <a:extLst>
              <a:ext uri="{FF2B5EF4-FFF2-40B4-BE49-F238E27FC236}">
                <a16:creationId xmlns:a16="http://schemas.microsoft.com/office/drawing/2014/main" id="{E4650CBB-99C1-3E37-BC4B-47888149F4A1}"/>
              </a:ext>
            </a:extLst>
          </p:cNvPr>
          <p:cNvCxnSpPr>
            <a:cxnSpLocks/>
          </p:cNvCxnSpPr>
          <p:nvPr/>
        </p:nvCxnSpPr>
        <p:spPr>
          <a:xfrm>
            <a:off x="628649" y="2037968"/>
            <a:ext cx="6615893" cy="976042"/>
          </a:xfrm>
          <a:prstGeom prst="line">
            <a:avLst/>
          </a:prstGeom>
          <a:ln w="38100">
            <a:solidFill>
              <a:srgbClr val="C00000"/>
            </a:solidFill>
            <a:prstDash val="dash"/>
          </a:ln>
          <a:effectLst>
            <a:outerShdw blurRad="50800" dist="38100" dir="8100000" algn="tr"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37C89A-55DF-DDEE-7469-F4F589D3E4A7}"/>
              </a:ext>
            </a:extLst>
          </p:cNvPr>
          <p:cNvCxnSpPr>
            <a:cxnSpLocks/>
            <a:stCxn id="12" idx="0"/>
            <a:endCxn id="9220" idx="0"/>
          </p:cNvCxnSpPr>
          <p:nvPr/>
        </p:nvCxnSpPr>
        <p:spPr>
          <a:xfrm flipV="1">
            <a:off x="830791" y="1128626"/>
            <a:ext cx="6413751" cy="507349"/>
          </a:xfrm>
          <a:prstGeom prst="line">
            <a:avLst/>
          </a:prstGeom>
          <a:ln w="38100">
            <a:solidFill>
              <a:srgbClr val="C00000"/>
            </a:solidFill>
            <a:prstDash val="dash"/>
          </a:ln>
          <a:effectLst>
            <a:outerShdw blurRad="50800" dist="38100" dir="8100000" algn="tr"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2D70886-2D96-727A-324E-25948BE66FFE}"/>
              </a:ext>
            </a:extLst>
          </p:cNvPr>
          <p:cNvSpPr/>
          <p:nvPr/>
        </p:nvSpPr>
        <p:spPr>
          <a:xfrm>
            <a:off x="628649" y="1635975"/>
            <a:ext cx="404284" cy="367803"/>
          </a:xfrm>
          <a:prstGeom prst="rect">
            <a:avLst/>
          </a:prstGeom>
          <a:no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C08E5459-B4CD-FA23-A0AB-895AF6F44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142" y="1128626"/>
            <a:ext cx="1828800" cy="1851194"/>
          </a:xfrm>
          <a:prstGeom prst="rect">
            <a:avLst/>
          </a:prstGeom>
          <a:solidFill>
            <a:srgbClr val="C00000"/>
          </a:solidFill>
          <a:ln w="38100">
            <a:noFill/>
            <a:prstDash val="dash"/>
          </a:ln>
          <a:effectLst>
            <a:outerShdw blurRad="50800" dist="38100" dir="8100000" algn="tr" rotWithShape="0">
              <a:prstClr val="black"/>
            </a:outerShdw>
          </a:effectLst>
        </p:spPr>
      </p:pic>
      <p:pic>
        <p:nvPicPr>
          <p:cNvPr id="9224" name="Picture 8">
            <a:extLst>
              <a:ext uri="{FF2B5EF4-FFF2-40B4-BE49-F238E27FC236}">
                <a16:creationId xmlns:a16="http://schemas.microsoft.com/office/drawing/2014/main" id="{C0622C66-FDC2-0245-19C5-D280E85461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4653" y="3808293"/>
            <a:ext cx="1828800" cy="185119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6452E77-B05E-CA1C-1FB6-35C9A6EF9C75}"/>
              </a:ext>
            </a:extLst>
          </p:cNvPr>
          <p:cNvSpPr txBox="1"/>
          <p:nvPr/>
        </p:nvSpPr>
        <p:spPr>
          <a:xfrm>
            <a:off x="7599995" y="3230605"/>
            <a:ext cx="1760835" cy="1569660"/>
          </a:xfrm>
          <a:prstGeom prst="rect">
            <a:avLst/>
          </a:prstGeom>
          <a:noFill/>
        </p:spPr>
        <p:txBody>
          <a:bodyPr wrap="square">
            <a:spAutoFit/>
          </a:bodyPr>
          <a:lstStyle/>
          <a:p>
            <a:r>
              <a:rPr lang="en-US" sz="1600" dirty="0">
                <a:latin typeface="Bahnschrift" panose="020B0502040204020203" pitchFamily="34" charset="0"/>
              </a:rPr>
              <a:t>1. RS: 50% sampling rate</a:t>
            </a:r>
          </a:p>
          <a:p>
            <a:r>
              <a:rPr lang="en-US" sz="1600" dirty="0">
                <a:latin typeface="Bahnschrift" panose="020B0502040204020203" pitchFamily="34" charset="0"/>
              </a:rPr>
              <a:t>2. Lasso optimization</a:t>
            </a:r>
          </a:p>
          <a:p>
            <a:r>
              <a:rPr lang="en-US" sz="1600" dirty="0">
                <a:latin typeface="Bahnschrift" panose="020B0502040204020203" pitchFamily="34" charset="0"/>
              </a:rPr>
              <a:t>3. DCT reconstruction</a:t>
            </a:r>
          </a:p>
        </p:txBody>
      </p:sp>
      <p:sp>
        <p:nvSpPr>
          <p:cNvPr id="27" name="TextBox 26">
            <a:extLst>
              <a:ext uri="{FF2B5EF4-FFF2-40B4-BE49-F238E27FC236}">
                <a16:creationId xmlns:a16="http://schemas.microsoft.com/office/drawing/2014/main" id="{0314C85A-1DA1-4B1E-2A90-697CF057263F}"/>
              </a:ext>
            </a:extLst>
          </p:cNvPr>
          <p:cNvSpPr txBox="1"/>
          <p:nvPr/>
        </p:nvSpPr>
        <p:spPr>
          <a:xfrm>
            <a:off x="5273734" y="5659486"/>
            <a:ext cx="2326261" cy="584775"/>
          </a:xfrm>
          <a:prstGeom prst="rect">
            <a:avLst/>
          </a:prstGeom>
          <a:noFill/>
        </p:spPr>
        <p:txBody>
          <a:bodyPr wrap="square">
            <a:spAutoFit/>
          </a:bodyPr>
          <a:lstStyle/>
          <a:p>
            <a:r>
              <a:rPr lang="en-US" sz="1600" dirty="0">
                <a:latin typeface="Bahnschrift" panose="020B0502040204020203" pitchFamily="34" charset="0"/>
              </a:rPr>
              <a:t>4. Block re-assembly</a:t>
            </a:r>
          </a:p>
          <a:p>
            <a:r>
              <a:rPr lang="en-US" sz="1600" dirty="0">
                <a:latin typeface="Bahnschrift" panose="020B0502040204020203" pitchFamily="34" charset="0"/>
              </a:rPr>
              <a:t>5. SSIM calculation</a:t>
            </a:r>
          </a:p>
        </p:txBody>
      </p:sp>
      <p:pic>
        <p:nvPicPr>
          <p:cNvPr id="29" name="Content Placeholder 28" descr="Arrow: Rotate right with solid fill">
            <a:extLst>
              <a:ext uri="{FF2B5EF4-FFF2-40B4-BE49-F238E27FC236}">
                <a16:creationId xmlns:a16="http://schemas.microsoft.com/office/drawing/2014/main" id="{B64650A6-79F1-7AC2-3180-7964F6CC28A4}"/>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8284" y="2316205"/>
            <a:ext cx="914400" cy="914400"/>
          </a:xfrm>
        </p:spPr>
      </p:pic>
      <p:pic>
        <p:nvPicPr>
          <p:cNvPr id="30" name="Content Placeholder 28" descr="Arrow: Rotate right with solid fill">
            <a:extLst>
              <a:ext uri="{FF2B5EF4-FFF2-40B4-BE49-F238E27FC236}">
                <a16:creationId xmlns:a16="http://schemas.microsoft.com/office/drawing/2014/main" id="{07317DF6-286C-797F-22DC-BFB6F3F09C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7560106" y="4814974"/>
            <a:ext cx="914400" cy="914400"/>
          </a:xfrm>
          <a:prstGeom prst="rect">
            <a:avLst/>
          </a:prstGeom>
        </p:spPr>
      </p:pic>
    </p:spTree>
    <p:extLst>
      <p:ext uri="{BB962C8B-B14F-4D97-AF65-F5344CB8AC3E}">
        <p14:creationId xmlns:p14="http://schemas.microsoft.com/office/powerpoint/2010/main" val="1192299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241AA8-60D7-2BBA-6E33-99D224A1EE97}"/>
              </a:ext>
            </a:extLst>
          </p:cNvPr>
          <p:cNvSpPr>
            <a:spLocks noGrp="1"/>
          </p:cNvSpPr>
          <p:nvPr>
            <p:ph type="title"/>
          </p:nvPr>
        </p:nvSpPr>
        <p:spPr/>
        <p:txBody>
          <a:bodyPr/>
          <a:lstStyle/>
          <a:p>
            <a:r>
              <a:rPr lang="en-US" dirty="0"/>
              <a:t>RS-CS: 128 X 128 Image</a:t>
            </a:r>
          </a:p>
        </p:txBody>
      </p:sp>
      <p:sp>
        <p:nvSpPr>
          <p:cNvPr id="2" name="Footer Placeholder 1">
            <a:extLst>
              <a:ext uri="{FF2B5EF4-FFF2-40B4-BE49-F238E27FC236}">
                <a16:creationId xmlns:a16="http://schemas.microsoft.com/office/drawing/2014/main" id="{4EF8ED41-611B-B576-2D36-91E448FBADCB}"/>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BF14F72B-2FE6-1FC2-1D12-464C8B804A15}"/>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10242" name="Picture 2">
            <a:extLst>
              <a:ext uri="{FF2B5EF4-FFF2-40B4-BE49-F238E27FC236}">
                <a16:creationId xmlns:a16="http://schemas.microsoft.com/office/drawing/2014/main" id="{EA5232EE-234E-5A58-4BAC-1B605EE8D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280160"/>
            <a:ext cx="8229600" cy="479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8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8C27-14BB-D307-06EB-38D7C9437611}"/>
              </a:ext>
            </a:extLst>
          </p:cNvPr>
          <p:cNvSpPr>
            <a:spLocks noGrp="1"/>
          </p:cNvSpPr>
          <p:nvPr>
            <p:ph type="title"/>
          </p:nvPr>
        </p:nvSpPr>
        <p:spPr/>
        <p:txBody>
          <a:bodyPr/>
          <a:lstStyle/>
          <a:p>
            <a:r>
              <a:rPr lang="en-US" dirty="0"/>
              <a:t>RS-CS : 256 X 256 Image</a:t>
            </a:r>
          </a:p>
        </p:txBody>
      </p:sp>
      <p:sp>
        <p:nvSpPr>
          <p:cNvPr id="3" name="Footer Placeholder 2">
            <a:extLst>
              <a:ext uri="{FF2B5EF4-FFF2-40B4-BE49-F238E27FC236}">
                <a16:creationId xmlns:a16="http://schemas.microsoft.com/office/drawing/2014/main" id="{F27F8EEE-A49F-BC47-9FAB-BB14F42ADCD7}"/>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FA8286FD-2E9E-86B1-DC88-934C71183400}"/>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1266" name="Picture 2">
            <a:extLst>
              <a:ext uri="{FF2B5EF4-FFF2-40B4-BE49-F238E27FC236}">
                <a16:creationId xmlns:a16="http://schemas.microsoft.com/office/drawing/2014/main" id="{6BBB1B7D-2680-5E33-8E59-8647C5A3BC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280160"/>
            <a:ext cx="8229600" cy="479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787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634D5-18E0-2AF0-DF4D-01DC145A2830}"/>
              </a:ext>
            </a:extLst>
          </p:cNvPr>
          <p:cNvSpPr>
            <a:spLocks noGrp="1"/>
          </p:cNvSpPr>
          <p:nvPr>
            <p:ph type="title"/>
          </p:nvPr>
        </p:nvSpPr>
        <p:spPr/>
        <p:txBody>
          <a:bodyPr/>
          <a:lstStyle/>
          <a:p>
            <a:r>
              <a:rPr lang="en-US" dirty="0"/>
              <a:t>RS-CS : 512 X 512 Image</a:t>
            </a:r>
          </a:p>
        </p:txBody>
      </p:sp>
      <p:sp>
        <p:nvSpPr>
          <p:cNvPr id="3" name="Footer Placeholder 2">
            <a:extLst>
              <a:ext uri="{FF2B5EF4-FFF2-40B4-BE49-F238E27FC236}">
                <a16:creationId xmlns:a16="http://schemas.microsoft.com/office/drawing/2014/main" id="{3DF850FC-D2D8-57B6-BCCA-4A07D3B99A1A}"/>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8C44A9D2-BB94-DAEF-849E-B56873A1BB71}"/>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13314" name="Picture 2">
            <a:extLst>
              <a:ext uri="{FF2B5EF4-FFF2-40B4-BE49-F238E27FC236}">
                <a16:creationId xmlns:a16="http://schemas.microsoft.com/office/drawing/2014/main" id="{FB59157B-3485-7874-B3CD-A98C76238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1280160"/>
            <a:ext cx="8229600" cy="4799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00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F8ED41-611B-B576-2D36-91E448FBADC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21241AA8-60D7-2BBA-6E33-99D224A1EE97}"/>
              </a:ext>
            </a:extLst>
          </p:cNvPr>
          <p:cNvSpPr>
            <a:spLocks noGrp="1"/>
          </p:cNvSpPr>
          <p:nvPr>
            <p:ph type="title"/>
          </p:nvPr>
        </p:nvSpPr>
        <p:spPr/>
        <p:txBody>
          <a:bodyPr/>
          <a:lstStyle/>
          <a:p>
            <a:r>
              <a:rPr lang="en-US" dirty="0"/>
              <a:t>Results</a:t>
            </a:r>
          </a:p>
        </p:txBody>
      </p:sp>
      <p:sp>
        <p:nvSpPr>
          <p:cNvPr id="7" name="Content Placeholder 6">
            <a:extLst>
              <a:ext uri="{FF2B5EF4-FFF2-40B4-BE49-F238E27FC236}">
                <a16:creationId xmlns:a16="http://schemas.microsoft.com/office/drawing/2014/main" id="{C1B17975-74C3-9E11-8D6D-BC56B43AD0EC}"/>
              </a:ext>
            </a:extLst>
          </p:cNvPr>
          <p:cNvSpPr>
            <a:spLocks noGrp="1"/>
          </p:cNvSpPr>
          <p:nvPr>
            <p:ph idx="1"/>
          </p:nvPr>
        </p:nvSpPr>
        <p:spPr>
          <a:xfrm>
            <a:off x="628650" y="1131216"/>
            <a:ext cx="7966710" cy="5045747"/>
          </a:xfrm>
        </p:spPr>
        <p:txBody>
          <a:bodyPr>
            <a:normAutofit/>
          </a:bodyPr>
          <a:lstStyle/>
          <a:p>
            <a:pPr marL="0" indent="0">
              <a:buNone/>
            </a:pPr>
            <a:r>
              <a:rPr lang="en-US" sz="1800" dirty="0"/>
              <a:t>Interestingly, a distinct jump in the reconstruction’s SSIM was observed upon increasing the input image’s dimension from (128 x 128) to (256 x 256) as shown below. Although the SSIM is increased, one main trade-off is that it took four times as long to perform RS-CS on by increasing the image size to 2</a:t>
            </a:r>
            <a:r>
              <a:rPr lang="en-US" sz="1800" baseline="30000" dirty="0"/>
              <a:t>n+1</a:t>
            </a:r>
            <a:r>
              <a:rPr lang="en-US" sz="1800" dirty="0"/>
              <a:t>. Intuitively, increasing the random sampling rate means better reconstruction. I then performed large-scale analysis to compare RS-CS performances for increasing input image size and increasing sampling rate.</a:t>
            </a:r>
          </a:p>
        </p:txBody>
      </p:sp>
      <p:sp>
        <p:nvSpPr>
          <p:cNvPr id="5" name="Slide Number Placeholder 4">
            <a:extLst>
              <a:ext uri="{FF2B5EF4-FFF2-40B4-BE49-F238E27FC236}">
                <a16:creationId xmlns:a16="http://schemas.microsoft.com/office/drawing/2014/main" id="{BF14F72B-2FE6-1FC2-1D12-464C8B804A15}"/>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10242" name="Picture 2">
            <a:extLst>
              <a:ext uri="{FF2B5EF4-FFF2-40B4-BE49-F238E27FC236}">
                <a16:creationId xmlns:a16="http://schemas.microsoft.com/office/drawing/2014/main" id="{EA5232EE-234E-5A58-4BAC-1B605EE8D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917"/>
          <a:stretch/>
        </p:blipFill>
        <p:spPr bwMode="auto">
          <a:xfrm>
            <a:off x="365760" y="3226067"/>
            <a:ext cx="8229600" cy="15877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7DCC7C7-BA49-DC11-F3FF-3421C67604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917"/>
          <a:stretch/>
        </p:blipFill>
        <p:spPr bwMode="auto">
          <a:xfrm>
            <a:off x="365760" y="4733984"/>
            <a:ext cx="8229600" cy="158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05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8F5AB5-D5B9-9E3E-5D8D-DA6F17CECEAC}"/>
              </a:ext>
            </a:extLst>
          </p:cNvPr>
          <p:cNvSpPr>
            <a:spLocks noGrp="1"/>
          </p:cNvSpPr>
          <p:nvPr>
            <p:ph type="ftr" sz="quarter" idx="11"/>
          </p:nvPr>
        </p:nvSpPr>
        <p:spPr/>
        <p:txBody>
          <a:bodyPr/>
          <a:lstStyle/>
          <a:p>
            <a:r>
              <a:rPr lang="en-US"/>
              <a:t>Physics 305 - Computational Imaging</a:t>
            </a:r>
          </a:p>
        </p:txBody>
      </p:sp>
      <p:sp>
        <p:nvSpPr>
          <p:cNvPr id="4" name="Slide Number Placeholder 3">
            <a:extLst>
              <a:ext uri="{FF2B5EF4-FFF2-40B4-BE49-F238E27FC236}">
                <a16:creationId xmlns:a16="http://schemas.microsoft.com/office/drawing/2014/main" id="{09CA69A1-C97B-8F6C-0A84-E2C7EA3FF1DF}"/>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12292" name="Picture 4">
            <a:extLst>
              <a:ext uri="{FF2B5EF4-FFF2-40B4-BE49-F238E27FC236}">
                <a16:creationId xmlns:a16="http://schemas.microsoft.com/office/drawing/2014/main" id="{6A60BA47-BB42-610C-3836-031D92870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12566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AE0672B-2C45-EEFB-8533-E65F72F9B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60299"/>
            <a:ext cx="9144000" cy="2125663"/>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6801057A-E54C-6983-584A-34A70A4BE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285962"/>
            <a:ext cx="9144000" cy="21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22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50A8FAF-C061-1E7B-B964-CF980249D442}"/>
              </a:ext>
            </a:extLst>
          </p:cNvPr>
          <p:cNvSpPr>
            <a:spLocks noGrp="1"/>
          </p:cNvSpPr>
          <p:nvPr>
            <p:ph type="ftr" sz="quarter" idx="11"/>
          </p:nvPr>
        </p:nvSpPr>
        <p:spPr/>
        <p:txBody>
          <a:bodyPr/>
          <a:lstStyle/>
          <a:p>
            <a:r>
              <a:rPr lang="en-US"/>
              <a:t>Physics 305 - Computational Imaging</a:t>
            </a:r>
          </a:p>
        </p:txBody>
      </p:sp>
      <p:sp>
        <p:nvSpPr>
          <p:cNvPr id="8" name="Title 7">
            <a:extLst>
              <a:ext uri="{FF2B5EF4-FFF2-40B4-BE49-F238E27FC236}">
                <a16:creationId xmlns:a16="http://schemas.microsoft.com/office/drawing/2014/main" id="{5D3C53B0-5FCA-B237-2C9E-948F2B9542E9}"/>
              </a:ext>
            </a:extLst>
          </p:cNvPr>
          <p:cNvSpPr>
            <a:spLocks noGrp="1"/>
          </p:cNvSpPr>
          <p:nvPr>
            <p:ph type="title"/>
          </p:nvPr>
        </p:nvSpPr>
        <p:spPr/>
        <p:txBody>
          <a:bodyPr/>
          <a:lstStyle/>
          <a:p>
            <a:r>
              <a:rPr lang="en-US" dirty="0"/>
              <a:t>Discussion</a:t>
            </a:r>
          </a:p>
        </p:txBody>
      </p:sp>
      <p:sp>
        <p:nvSpPr>
          <p:cNvPr id="9" name="Content Placeholder 8">
            <a:extLst>
              <a:ext uri="{FF2B5EF4-FFF2-40B4-BE49-F238E27FC236}">
                <a16:creationId xmlns:a16="http://schemas.microsoft.com/office/drawing/2014/main" id="{346A1D30-45FD-4CB9-F35B-3AE77492DF3C}"/>
              </a:ext>
            </a:extLst>
          </p:cNvPr>
          <p:cNvSpPr>
            <a:spLocks noGrp="1"/>
          </p:cNvSpPr>
          <p:nvPr>
            <p:ph idx="1"/>
          </p:nvPr>
        </p:nvSpPr>
        <p:spPr/>
        <p:txBody>
          <a:bodyPr>
            <a:normAutofit/>
          </a:bodyPr>
          <a:lstStyle/>
          <a:p>
            <a:pPr marL="0" indent="0">
              <a:buNone/>
            </a:pPr>
            <a:r>
              <a:rPr lang="en-US" sz="2400" dirty="0"/>
              <a:t>Increasing the image size to (512 x 512) didn’t return significant improvements in the reconstruction quality. Also, the automated RS-CS couldn’t recover images for sampling rates below 15%. On average, the results show that at 20% sampling rate, a 40% similarity can be recovered. </a:t>
            </a:r>
          </a:p>
          <a:p>
            <a:pPr marL="0" indent="0">
              <a:buNone/>
            </a:pPr>
            <a:endParaRPr lang="en-US" sz="2400" dirty="0"/>
          </a:p>
          <a:p>
            <a:pPr marL="0" indent="0">
              <a:buNone/>
            </a:pPr>
            <a:r>
              <a:rPr lang="en-US" sz="2400" dirty="0"/>
              <a:t>Take note however that the image used is complicated, hence performing RS-CS on simpler objects with very distinct peaks in the frequency space would only need lower sampling rate. As demonstrated last activity, distinct frequency peaks were retained even at 5% sampling rate.</a:t>
            </a:r>
          </a:p>
          <a:p>
            <a:pPr marL="0" indent="0">
              <a:buNone/>
            </a:pPr>
            <a:endParaRPr lang="en-US" sz="2400" dirty="0"/>
          </a:p>
        </p:txBody>
      </p:sp>
      <p:sp>
        <p:nvSpPr>
          <p:cNvPr id="4" name="Slide Number Placeholder 3">
            <a:extLst>
              <a:ext uri="{FF2B5EF4-FFF2-40B4-BE49-F238E27FC236}">
                <a16:creationId xmlns:a16="http://schemas.microsoft.com/office/drawing/2014/main" id="{F80623C2-DF87-E0B7-0C4A-1402E0F9F75B}"/>
              </a:ext>
            </a:extLst>
          </p:cNvPr>
          <p:cNvSpPr>
            <a:spLocks noGrp="1"/>
          </p:cNvSpPr>
          <p:nvPr>
            <p:ph type="sldNum" sz="quarter" idx="12"/>
          </p:nvPr>
        </p:nvSpPr>
        <p:spPr/>
        <p:txBody>
          <a:bodyPr/>
          <a:lstStyle/>
          <a:p>
            <a:fld id="{8262CFD8-7A98-47E6-A2CC-B17DDA24BA0E}" type="slidenum">
              <a:rPr lang="en-US" smtClean="0"/>
              <a:t>9</a:t>
            </a:fld>
            <a:endParaRPr lang="en-US"/>
          </a:p>
        </p:txBody>
      </p:sp>
    </p:spTree>
    <p:extLst>
      <p:ext uri="{BB962C8B-B14F-4D97-AF65-F5344CB8AC3E}">
        <p14:creationId xmlns:p14="http://schemas.microsoft.com/office/powerpoint/2010/main" val="10525703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3940</TotalTime>
  <Words>666</Words>
  <Application>Microsoft Macintosh PowerPoint</Application>
  <PresentationFormat>On-screen Show (4:3)</PresentationFormat>
  <Paragraphs>48</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Wingdings</vt:lpstr>
      <vt:lpstr>Office Theme</vt:lpstr>
      <vt:lpstr> </vt:lpstr>
      <vt:lpstr>Background</vt:lpstr>
      <vt:lpstr>Overview: Block RS-CS</vt:lpstr>
      <vt:lpstr>RS-CS: 128 X 128 Image</vt:lpstr>
      <vt:lpstr>RS-CS : 256 X 256 Image</vt:lpstr>
      <vt:lpstr>RS-CS : 512 X 512 Image</vt:lpstr>
      <vt:lpstr>Results</vt:lpstr>
      <vt:lpstr>PowerPoint Presentation</vt:lpstr>
      <vt:lpstr>Discussion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32</cp:revision>
  <cp:lastPrinted>2022-06-06T16:25:46Z</cp:lastPrinted>
  <dcterms:created xsi:type="dcterms:W3CDTF">2022-05-28T03:01:51Z</dcterms:created>
  <dcterms:modified xsi:type="dcterms:W3CDTF">2023-07-04T10:42:33Z</dcterms:modified>
</cp:coreProperties>
</file>